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59" r:id="rId7"/>
    <p:sldId id="260" r:id="rId8"/>
    <p:sldId id="271" r:id="rId9"/>
    <p:sldId id="261" r:id="rId10"/>
    <p:sldId id="270" r:id="rId11"/>
    <p:sldId id="262" r:id="rId12"/>
    <p:sldId id="263" r:id="rId13"/>
    <p:sldId id="264" r:id="rId14"/>
    <p:sldId id="265" r:id="rId15"/>
    <p:sldId id="272" r:id="rId16"/>
    <p:sldId id="274" r:id="rId17"/>
    <p:sldId id="275" r:id="rId18"/>
    <p:sldId id="276" r:id="rId19"/>
    <p:sldId id="277" r:id="rId20"/>
    <p:sldId id="266" r:id="rId21"/>
    <p:sldId id="267" r:id="rId22"/>
    <p:sldId id="278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DB5-BC6C-4697-AEBF-73FB6792E01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79E-41E8-4567-8C92-7EDBA452E3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DB5-BC6C-4697-AEBF-73FB6792E01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79E-41E8-4567-8C92-7EDBA452E3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DB5-BC6C-4697-AEBF-73FB6792E01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79E-41E8-4567-8C92-7EDBA452E3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DB5-BC6C-4697-AEBF-73FB6792E01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79E-41E8-4567-8C92-7EDBA452E3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DB5-BC6C-4697-AEBF-73FB6792E01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79E-41E8-4567-8C92-7EDBA452E3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DB5-BC6C-4697-AEBF-73FB6792E01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79E-41E8-4567-8C92-7EDBA452E3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DB5-BC6C-4697-AEBF-73FB6792E01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79E-41E8-4567-8C92-7EDBA452E3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DB5-BC6C-4697-AEBF-73FB6792E01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79E-41E8-4567-8C92-7EDBA452E3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DB5-BC6C-4697-AEBF-73FB6792E01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79E-41E8-4567-8C92-7EDBA452E3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DB5-BC6C-4697-AEBF-73FB6792E01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79E-41E8-4567-8C92-7EDBA452E3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DB5-BC6C-4697-AEBF-73FB6792E01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79E-41E8-4567-8C92-7EDBA452E3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0DB5-BC6C-4697-AEBF-73FB6792E01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279E-41E8-4567-8C92-7EDBA452E3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iut\moteur%20asynchrone\S&#233;quence-2-.m4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iut\moteur%20asynchrone\S&#233;quence-1-.m4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3020"/>
            <a:ext cx="8352928" cy="591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191683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Times New Roman" pitchFamily="18" charset="0"/>
              </a:rPr>
              <a:t>EXERCICE 1</a:t>
            </a:r>
          </a:p>
          <a:p>
            <a:r>
              <a:rPr lang="fr-FR" dirty="0" smtClean="0">
                <a:latin typeface="Times New Roman" pitchFamily="18" charset="0"/>
              </a:rPr>
              <a:t>La plaque signalétique d’un moteur asynchrone indique 1455tr/mn ,50Hz, 380V et 6.4A. Calculer le nombre de pôles et le glissement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321297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Vitesse nominale moteur 1455 tr/mn donc vitesse de synchronisme: 1500tr/mn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=p/f =&gt; p=f/ n</a:t>
            </a:r>
            <a:r>
              <a:rPr lang="fr-FR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=50/(1500/60)=2 donc le moteur à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pôles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g= (n</a:t>
            </a:r>
            <a:r>
              <a:rPr lang="fr-FR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-n)/ n</a:t>
            </a:r>
            <a:r>
              <a:rPr lang="fr-FR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 (1500-1455)/1500=0.03 donc le glissement est de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3%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74002"/>
            <a:ext cx="8136904" cy="57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72" y="332657"/>
            <a:ext cx="8765816" cy="620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58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0073"/>
            <a:ext cx="8712968" cy="616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47667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</a:rPr>
              <a:t>EXERCICE 2</a:t>
            </a:r>
          </a:p>
          <a:p>
            <a:r>
              <a:rPr lang="fr-FR" dirty="0" smtClean="0">
                <a:latin typeface="Times New Roman" pitchFamily="18" charset="0"/>
              </a:rPr>
              <a:t>Un moteur asynchrone tourne à 965tr/mn avec un glissement de 3.5%. Déterminer le nombre de pôles du moteur sachant que la fréquence du réseau est de 50 Hz.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772816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 vitesse de synchronisme est de: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=n(1-g)=965/(1-0.035)=1000tr/mn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nombre de paire de pôles est de: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=p/f =&gt; p=f/ n</a:t>
            </a:r>
            <a:r>
              <a:rPr lang="fr-FR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=50/(1000/60)=3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moteur à donc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 pôles</a:t>
            </a:r>
            <a:endParaRPr lang="fr-FR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1560" y="335699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</a:rPr>
              <a:t>EXERCICE 3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enroulements d’un moteur asynchrone triphasé sont couplés en triangle. La résistance d’un enroulement est R=0.5 Ω , le courant de ligne est I=10A.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Calculer les pertes Joule dans le stator.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3568" y="522920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 triangle </a:t>
            </a:r>
            <a:r>
              <a:rPr lang="fr-FR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Pjs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=r*I²=0.5*10²=50W</a:t>
            </a:r>
            <a:endParaRPr lang="fr-FR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3573016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 p=f/n</a:t>
            </a:r>
            <a:r>
              <a:rPr lang="fr-FR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=50/(720/60)=4.16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On a donc 4 paires de pôles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 n</a:t>
            </a:r>
            <a:r>
              <a:rPr lang="fr-FR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=f/p=50/4=12.5tr/s =750 tr/mn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g=(n</a:t>
            </a:r>
            <a:r>
              <a:rPr lang="fr-FR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-n)/n</a:t>
            </a:r>
            <a:r>
              <a:rPr lang="fr-FR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=(750-720)/750=0.04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Le glissement est de 4%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3- Tu=Pu/Ω= 17000/(2</a:t>
            </a:r>
            <a:r>
              <a:rPr lang="el-G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*(720/60))=225.5 Nm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Le couple utile nominale est de 225.5 Nm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 η=Pu/Pa=Pu/(U*I*√3*</a:t>
            </a:r>
            <a:r>
              <a:rPr lang="fr-FR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cosφ</a:t>
            </a: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)=17000/(400*30*√3*0.85)=0.9622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Le rendement est de 96%</a:t>
            </a:r>
            <a:endParaRPr lang="fr-FR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26064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</a:rPr>
              <a:t>EXERCICE 4</a:t>
            </a:r>
          </a:p>
          <a:p>
            <a:pPr lvl="0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indications d'un moteur asynchrone triphasé sont les suivantes :</a:t>
            </a:r>
          </a:p>
          <a:p>
            <a:pPr lvl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Tension d'alimentation   230/400 V   50 Hz   couplage étoile</a:t>
            </a:r>
          </a:p>
          <a:p>
            <a:pPr lvl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Puissance utile 17 kW		Intensité en ligne 30 A</a:t>
            </a:r>
          </a:p>
          <a:p>
            <a:pPr lvl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Facteur de puissance 0,85		Fréquence de rotation 720 tr.min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1-Calculer le nombre de paires de pôles p du moteur (le glissement devant être faible).</a:t>
            </a:r>
          </a:p>
          <a:p>
            <a:pPr lvl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2- En déduire son glissement en charge g.</a:t>
            </a:r>
          </a:p>
          <a:p>
            <a:pPr lvl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3- Calculer le moment T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du couple utile nominal.</a:t>
            </a:r>
          </a:p>
          <a:p>
            <a:pPr lvl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4-Déterminer le rendement η au régime nominal.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88640"/>
            <a:ext cx="8280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</a:rPr>
              <a:t>EXERCICE 5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plaque signalétique du moteur d’une machine outil porte les indications suivantes: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 50Hz, couplage (D): 220V  11A , couplage (Y) 380V  6.4A, 1455 tr/mn,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cosφ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0.80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1- le moteur est alimenté par un réseau triphasé 50Hz, 380V entre phases.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Quel doit être le couplage de ses enroulements pour qu’il fonctionne normalement?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2- Quel est le nombre de pôles du stator?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3-Calculer le glissement nominal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4- un essai à vide sous tension nominale donne: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- puissance absorbée:     Pa=260W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- intensité du courant de ligne:  I=3.2A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pertes mécaniques sont évaluées à 130W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mesure à chaud de la résistance d’un enroulement du stator donne r=0.65 Ω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déduire les pertes fer.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5- Pour le fonctionnement nominal, calculer: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-les pertes par effet Joule au stator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-les pertes par effet joule au rotor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-le rendement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-le couple utile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 Moteur 220/380V sur réseau 380V.</a:t>
            </a:r>
          </a:p>
          <a:p>
            <a:r>
              <a:rPr lang="fr-FR" dirty="0" smtClean="0"/>
              <a:t>    </a:t>
            </a:r>
            <a:r>
              <a:rPr lang="fr-FR" dirty="0" smtClean="0">
                <a:solidFill>
                  <a:srgbClr val="00B050"/>
                </a:solidFill>
              </a:rPr>
              <a:t>On câble le moteur en étoile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05273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2- nombre de pôles du stator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n=1455tr/mn  donc n</a:t>
            </a:r>
            <a:r>
              <a:rPr lang="fr-FR" baseline="-25000" dirty="0" smtClean="0">
                <a:solidFill>
                  <a:srgbClr val="00B050"/>
                </a:solidFill>
              </a:rPr>
              <a:t>s</a:t>
            </a:r>
            <a:r>
              <a:rPr lang="fr-FR" dirty="0" smtClean="0">
                <a:solidFill>
                  <a:srgbClr val="00B050"/>
                </a:solidFill>
              </a:rPr>
              <a:t>=1500tr/mn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p=f/n</a:t>
            </a:r>
            <a:r>
              <a:rPr lang="fr-FR" baseline="-25000" dirty="0" smtClean="0">
                <a:solidFill>
                  <a:srgbClr val="00B050"/>
                </a:solidFill>
              </a:rPr>
              <a:t>s</a:t>
            </a:r>
            <a:r>
              <a:rPr lang="fr-FR" dirty="0" smtClean="0">
                <a:solidFill>
                  <a:srgbClr val="00B050"/>
                </a:solidFill>
              </a:rPr>
              <a:t>=50/(1500/60)=2 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On a donc 4 pôles au stator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234888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3- Calculer le glissement nominal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 g=(n</a:t>
            </a:r>
            <a:r>
              <a:rPr lang="fr-FR" baseline="-25000" dirty="0" smtClean="0">
                <a:solidFill>
                  <a:srgbClr val="00B050"/>
                </a:solidFill>
              </a:rPr>
              <a:t>s</a:t>
            </a:r>
            <a:r>
              <a:rPr lang="fr-FR" dirty="0" smtClean="0">
                <a:solidFill>
                  <a:srgbClr val="00B050"/>
                </a:solidFill>
              </a:rPr>
              <a:t>-n)/n</a:t>
            </a:r>
            <a:r>
              <a:rPr lang="fr-FR" baseline="-25000" dirty="0" smtClean="0">
                <a:solidFill>
                  <a:srgbClr val="00B050"/>
                </a:solidFill>
              </a:rPr>
              <a:t>s</a:t>
            </a:r>
            <a:r>
              <a:rPr lang="fr-FR" dirty="0" smtClean="0">
                <a:solidFill>
                  <a:srgbClr val="00B050"/>
                </a:solidFill>
              </a:rPr>
              <a:t>=(1500-1455)/1500=0.03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Le rendement est de 3%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328498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4- Calculer les pertes fer à vide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 </a:t>
            </a:r>
            <a:r>
              <a:rPr lang="fr-FR" dirty="0" err="1" smtClean="0">
                <a:solidFill>
                  <a:srgbClr val="00B050"/>
                </a:solidFill>
              </a:rPr>
              <a:t>Pjs</a:t>
            </a:r>
            <a:r>
              <a:rPr lang="fr-FR" dirty="0" smtClean="0">
                <a:solidFill>
                  <a:srgbClr val="00B050"/>
                </a:solidFill>
              </a:rPr>
              <a:t>=3*0.65*3.2²=20W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 </a:t>
            </a:r>
            <a:r>
              <a:rPr lang="fr-FR" dirty="0" err="1" smtClean="0">
                <a:solidFill>
                  <a:srgbClr val="00B050"/>
                </a:solidFill>
              </a:rPr>
              <a:t>Pjr</a:t>
            </a:r>
            <a:r>
              <a:rPr lang="fr-FR" dirty="0" smtClean="0">
                <a:solidFill>
                  <a:srgbClr val="00B050"/>
                </a:solidFill>
              </a:rPr>
              <a:t>=0 négligeables on est à vide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  </a:t>
            </a:r>
            <a:r>
              <a:rPr lang="fr-FR" dirty="0" err="1" smtClean="0">
                <a:solidFill>
                  <a:srgbClr val="00B050"/>
                </a:solidFill>
              </a:rPr>
              <a:t>Pfs</a:t>
            </a:r>
            <a:r>
              <a:rPr lang="fr-FR" dirty="0" smtClean="0">
                <a:solidFill>
                  <a:srgbClr val="00B050"/>
                </a:solidFill>
              </a:rPr>
              <a:t>=Pa-(Pm+</a:t>
            </a:r>
            <a:r>
              <a:rPr lang="fr-FR" dirty="0" err="1" smtClean="0">
                <a:solidFill>
                  <a:srgbClr val="00B050"/>
                </a:solidFill>
              </a:rPr>
              <a:t>Pjs</a:t>
            </a:r>
            <a:r>
              <a:rPr lang="fr-FR" dirty="0" smtClean="0">
                <a:solidFill>
                  <a:srgbClr val="00B050"/>
                </a:solidFill>
              </a:rPr>
              <a:t>+</a:t>
            </a:r>
            <a:r>
              <a:rPr lang="fr-FR" dirty="0" err="1" smtClean="0">
                <a:solidFill>
                  <a:srgbClr val="00B050"/>
                </a:solidFill>
              </a:rPr>
              <a:t>Pjr</a:t>
            </a:r>
            <a:r>
              <a:rPr lang="fr-FR" dirty="0" smtClean="0">
                <a:solidFill>
                  <a:srgbClr val="00B050"/>
                </a:solidFill>
              </a:rPr>
              <a:t>)=260-(130+20+0)=110W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458112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5- En fonctionnement nominal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 </a:t>
            </a:r>
            <a:r>
              <a:rPr lang="fr-FR" dirty="0" err="1" smtClean="0">
                <a:solidFill>
                  <a:srgbClr val="00B050"/>
                </a:solidFill>
              </a:rPr>
              <a:t>Pjs</a:t>
            </a:r>
            <a:r>
              <a:rPr lang="fr-FR" dirty="0" smtClean="0">
                <a:solidFill>
                  <a:srgbClr val="00B050"/>
                </a:solidFill>
              </a:rPr>
              <a:t>=3*0.65*6.4²=80W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 </a:t>
            </a:r>
            <a:r>
              <a:rPr lang="fr-FR" dirty="0" err="1" smtClean="0">
                <a:solidFill>
                  <a:srgbClr val="00B050"/>
                </a:solidFill>
              </a:rPr>
              <a:t>Pjr</a:t>
            </a:r>
            <a:r>
              <a:rPr lang="fr-FR" dirty="0" smtClean="0">
                <a:solidFill>
                  <a:srgbClr val="00B050"/>
                </a:solidFill>
              </a:rPr>
              <a:t>=g*</a:t>
            </a:r>
            <a:r>
              <a:rPr lang="fr-FR" dirty="0" err="1" smtClean="0">
                <a:solidFill>
                  <a:srgbClr val="00B050"/>
                </a:solidFill>
              </a:rPr>
              <a:t>Ptr</a:t>
            </a:r>
            <a:r>
              <a:rPr lang="fr-FR" dirty="0" smtClean="0">
                <a:solidFill>
                  <a:srgbClr val="00B050"/>
                </a:solidFill>
              </a:rPr>
              <a:t>=g*(Pa-(</a:t>
            </a:r>
            <a:r>
              <a:rPr lang="fr-FR" dirty="0" err="1" smtClean="0">
                <a:solidFill>
                  <a:srgbClr val="00B050"/>
                </a:solidFill>
              </a:rPr>
              <a:t>Pjs</a:t>
            </a:r>
            <a:r>
              <a:rPr lang="fr-FR" dirty="0" smtClean="0">
                <a:solidFill>
                  <a:srgbClr val="00B050"/>
                </a:solidFill>
              </a:rPr>
              <a:t>+</a:t>
            </a:r>
            <a:r>
              <a:rPr lang="fr-FR" dirty="0" err="1" smtClean="0">
                <a:solidFill>
                  <a:srgbClr val="00B050"/>
                </a:solidFill>
              </a:rPr>
              <a:t>Pfs</a:t>
            </a:r>
            <a:r>
              <a:rPr lang="fr-FR" dirty="0" smtClean="0">
                <a:solidFill>
                  <a:srgbClr val="00B050"/>
                </a:solidFill>
              </a:rPr>
              <a:t>))=g*((U*I*√3*</a:t>
            </a:r>
            <a:r>
              <a:rPr lang="fr-FR" dirty="0" err="1" smtClean="0">
                <a:solidFill>
                  <a:srgbClr val="00B050"/>
                </a:solidFill>
              </a:rPr>
              <a:t>cosφ</a:t>
            </a:r>
            <a:r>
              <a:rPr lang="fr-FR" dirty="0" smtClean="0">
                <a:solidFill>
                  <a:srgbClr val="00B050"/>
                </a:solidFill>
              </a:rPr>
              <a:t>)- (</a:t>
            </a:r>
            <a:r>
              <a:rPr lang="fr-FR" dirty="0" err="1" smtClean="0">
                <a:solidFill>
                  <a:srgbClr val="00B050"/>
                </a:solidFill>
              </a:rPr>
              <a:t>Pjs</a:t>
            </a:r>
            <a:r>
              <a:rPr lang="fr-FR" dirty="0" smtClean="0">
                <a:solidFill>
                  <a:srgbClr val="00B050"/>
                </a:solidFill>
              </a:rPr>
              <a:t>+</a:t>
            </a:r>
            <a:r>
              <a:rPr lang="fr-FR" dirty="0" err="1" smtClean="0">
                <a:solidFill>
                  <a:srgbClr val="00B050"/>
                </a:solidFill>
              </a:rPr>
              <a:t>Pfs</a:t>
            </a:r>
            <a:r>
              <a:rPr lang="fr-FR" dirty="0" smtClean="0">
                <a:solidFill>
                  <a:srgbClr val="00B050"/>
                </a:solidFill>
              </a:rPr>
              <a:t>))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                                                =0.03*((380*6.4*√3*0.8)-(80+110)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                                            </a:t>
            </a:r>
            <a:r>
              <a:rPr lang="fr-FR" dirty="0" err="1" smtClean="0">
                <a:solidFill>
                  <a:srgbClr val="00B050"/>
                </a:solidFill>
              </a:rPr>
              <a:t>Pjr</a:t>
            </a:r>
            <a:r>
              <a:rPr lang="fr-FR" dirty="0" smtClean="0">
                <a:solidFill>
                  <a:srgbClr val="00B050"/>
                </a:solidFill>
              </a:rPr>
              <a:t>=95W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5- En fonctionnement nominal (suite)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 η=Pu/Pa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 Pu=</a:t>
            </a:r>
            <a:r>
              <a:rPr lang="fr-FR" dirty="0" err="1" smtClean="0">
                <a:solidFill>
                  <a:srgbClr val="00B050"/>
                </a:solidFill>
              </a:rPr>
              <a:t>Ptr</a:t>
            </a:r>
            <a:r>
              <a:rPr lang="fr-FR" dirty="0" smtClean="0">
                <a:solidFill>
                  <a:srgbClr val="00B050"/>
                </a:solidFill>
              </a:rPr>
              <a:t>-(Pm+</a:t>
            </a:r>
            <a:r>
              <a:rPr lang="fr-FR" dirty="0" err="1" smtClean="0">
                <a:solidFill>
                  <a:srgbClr val="00B050"/>
                </a:solidFill>
              </a:rPr>
              <a:t>Pjr</a:t>
            </a:r>
            <a:r>
              <a:rPr lang="fr-FR" dirty="0" smtClean="0">
                <a:solidFill>
                  <a:srgbClr val="00B050"/>
                </a:solidFill>
              </a:rPr>
              <a:t>)=3180-(130+95)=2955W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 Pa= U*I*√3*</a:t>
            </a:r>
            <a:r>
              <a:rPr lang="fr-FR" dirty="0" err="1" smtClean="0">
                <a:solidFill>
                  <a:srgbClr val="00B050"/>
                </a:solidFill>
              </a:rPr>
              <a:t>cosφ</a:t>
            </a:r>
            <a:r>
              <a:rPr lang="fr-FR" dirty="0" smtClean="0">
                <a:solidFill>
                  <a:srgbClr val="00B050"/>
                </a:solidFill>
              </a:rPr>
              <a:t>= 380*6.4*√3*0.8=3370W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      η=2955/3370=87.7%</a:t>
            </a:r>
          </a:p>
          <a:p>
            <a:endParaRPr lang="fr-FR" dirty="0" smtClean="0">
              <a:solidFill>
                <a:srgbClr val="00B05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</a:rPr>
              <a:t>       Tu=Pu/Ω=2955/(1455*(2</a:t>
            </a:r>
            <a:r>
              <a:rPr lang="el-GR" dirty="0" smtClean="0">
                <a:solidFill>
                  <a:srgbClr val="00B050"/>
                </a:solidFill>
              </a:rPr>
              <a:t>π</a:t>
            </a:r>
            <a:r>
              <a:rPr lang="fr-FR" dirty="0" smtClean="0">
                <a:solidFill>
                  <a:srgbClr val="00B050"/>
                </a:solidFill>
              </a:rPr>
              <a:t>/60)=19.4Nm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équence-2-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3020"/>
            <a:ext cx="8424936" cy="596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0073"/>
            <a:ext cx="8712968" cy="616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797152"/>
            <a:ext cx="2466975" cy="18478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 variateur de fréquence</a:t>
            </a:r>
            <a:endParaRPr lang="fr-FR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ce réservé du contenu 3" descr="images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7" y="1556792"/>
            <a:ext cx="3857571" cy="2160240"/>
          </a:xfrm>
        </p:spPr>
      </p:pic>
      <p:pic>
        <p:nvPicPr>
          <p:cNvPr id="5" name="Image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933056"/>
            <a:ext cx="2143125" cy="2143125"/>
          </a:xfrm>
          <a:prstGeom prst="rect">
            <a:avLst/>
          </a:prstGeom>
        </p:spPr>
      </p:pic>
      <p:pic>
        <p:nvPicPr>
          <p:cNvPr id="7" name="Image 6" descr="téléchargement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861048"/>
            <a:ext cx="2143125" cy="2143125"/>
          </a:xfrm>
          <a:prstGeom prst="rect">
            <a:avLst/>
          </a:prstGeom>
        </p:spPr>
      </p:pic>
      <p:pic>
        <p:nvPicPr>
          <p:cNvPr id="8" name="Image 7" descr="téléchargement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3861048"/>
            <a:ext cx="1728192" cy="2838040"/>
          </a:xfrm>
          <a:prstGeom prst="rect">
            <a:avLst/>
          </a:prstGeom>
        </p:spPr>
      </p:pic>
      <p:pic>
        <p:nvPicPr>
          <p:cNvPr id="9" name="Image 8" descr="téléchargem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1268760"/>
            <a:ext cx="2038350" cy="2247900"/>
          </a:xfrm>
          <a:prstGeom prst="rect">
            <a:avLst/>
          </a:prstGeom>
        </p:spPr>
      </p:pic>
      <p:pic>
        <p:nvPicPr>
          <p:cNvPr id="10" name="Image 9" descr="téléchargement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1268760"/>
            <a:ext cx="2520280" cy="2520280"/>
          </a:xfrm>
          <a:prstGeom prst="rect">
            <a:avLst/>
          </a:prstGeom>
        </p:spPr>
      </p:pic>
      <p:pic>
        <p:nvPicPr>
          <p:cNvPr id="11" name="Image 10" descr="téléchargement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52536" y="47148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711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b="1" smtClean="0"/>
              <a:t>Les Variateurs de vitesse</a:t>
            </a:r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1187624" y="4365104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AVANTAGES:</a:t>
            </a:r>
          </a:p>
        </p:txBody>
      </p:sp>
      <p:sp>
        <p:nvSpPr>
          <p:cNvPr id="585733" name="Text Box 5"/>
          <p:cNvSpPr txBox="1">
            <a:spLocks noChangeArrowheads="1"/>
          </p:cNvSpPr>
          <p:nvPr/>
        </p:nvSpPr>
        <p:spPr bwMode="auto">
          <a:xfrm>
            <a:off x="755576" y="486916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B050"/>
                </a:solidFill>
              </a:rPr>
              <a:t> Démarrage sans à coups</a:t>
            </a:r>
          </a:p>
        </p:txBody>
      </p:sp>
      <p:sp>
        <p:nvSpPr>
          <p:cNvPr id="585734" name="Text Box 6"/>
          <p:cNvSpPr txBox="1">
            <a:spLocks noChangeArrowheads="1"/>
          </p:cNvSpPr>
          <p:nvPr/>
        </p:nvSpPr>
        <p:spPr bwMode="auto">
          <a:xfrm>
            <a:off x="683568" y="5733256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 </a:t>
            </a:r>
            <a:r>
              <a:rPr lang="fr-FR" b="1" dirty="0">
                <a:solidFill>
                  <a:srgbClr val="00B050"/>
                </a:solidFill>
              </a:rPr>
              <a:t>Montée progressive de la vitesse</a:t>
            </a:r>
          </a:p>
        </p:txBody>
      </p:sp>
      <p:sp>
        <p:nvSpPr>
          <p:cNvPr id="585735" name="Text Box 7"/>
          <p:cNvSpPr txBox="1">
            <a:spLocks noChangeArrowheads="1"/>
          </p:cNvSpPr>
          <p:nvPr/>
        </p:nvSpPr>
        <p:spPr bwMode="auto">
          <a:xfrm>
            <a:off x="755576" y="5301208"/>
            <a:ext cx="3108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00B050"/>
                </a:solidFill>
              </a:rPr>
              <a:t>Limitation </a:t>
            </a:r>
            <a:r>
              <a:rPr lang="fr-FR" b="1" dirty="0">
                <a:solidFill>
                  <a:srgbClr val="00B050"/>
                </a:solidFill>
              </a:rPr>
              <a:t>du courant d’appel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7010400" y="1833563"/>
            <a:ext cx="1143000" cy="1066800"/>
            <a:chOff x="4416" y="1155"/>
            <a:chExt cx="720" cy="672"/>
          </a:xfrm>
        </p:grpSpPr>
        <p:sp>
          <p:nvSpPr>
            <p:cNvPr id="20531" name="Oval 59"/>
            <p:cNvSpPr>
              <a:spLocks noChangeArrowheads="1"/>
            </p:cNvSpPr>
            <p:nvPr/>
          </p:nvSpPr>
          <p:spPr bwMode="auto">
            <a:xfrm>
              <a:off x="4416" y="1155"/>
              <a:ext cx="720" cy="672"/>
            </a:xfrm>
            <a:prstGeom prst="ellipse">
              <a:avLst/>
            </a:prstGeom>
            <a:noFill/>
            <a:ln w="9525">
              <a:solidFill>
                <a:srgbClr val="20B04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>
                <a:solidFill>
                  <a:srgbClr val="20B042"/>
                </a:solidFill>
              </a:endParaRPr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4584" y="1311"/>
              <a:ext cx="480" cy="432"/>
              <a:chOff x="4608" y="1680"/>
              <a:chExt cx="480" cy="432"/>
            </a:xfrm>
          </p:grpSpPr>
          <p:sp>
            <p:nvSpPr>
              <p:cNvPr id="20533" name="Text Box 60"/>
              <p:cNvSpPr txBox="1">
                <a:spLocks noChangeArrowheads="1"/>
              </p:cNvSpPr>
              <p:nvPr/>
            </p:nvSpPr>
            <p:spPr bwMode="auto">
              <a:xfrm>
                <a:off x="4608" y="1680"/>
                <a:ext cx="384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400">
                    <a:solidFill>
                      <a:srgbClr val="20B042"/>
                    </a:solidFill>
                  </a:rPr>
                  <a:t>M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fr-FR" sz="1400">
                    <a:solidFill>
                      <a:srgbClr val="20B042"/>
                    </a:solidFill>
                  </a:rPr>
                  <a:t>3</a:t>
                </a:r>
                <a:endParaRPr lang="fr-FR">
                  <a:solidFill>
                    <a:srgbClr val="20B042"/>
                  </a:solidFill>
                </a:endParaRPr>
              </a:p>
            </p:txBody>
          </p:sp>
          <p:sp>
            <p:nvSpPr>
              <p:cNvPr id="20534" name="Text Box 61"/>
              <p:cNvSpPr txBox="1">
                <a:spLocks noChangeArrowheads="1"/>
              </p:cNvSpPr>
              <p:nvPr/>
            </p:nvSpPr>
            <p:spPr bwMode="auto">
              <a:xfrm>
                <a:off x="4800" y="1824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>
                    <a:solidFill>
                      <a:srgbClr val="20B042"/>
                    </a:solidFill>
                    <a:sym typeface="Symbol" pitchFamily="18" charset="2"/>
                  </a:rPr>
                  <a:t></a:t>
                </a:r>
              </a:p>
            </p:txBody>
          </p:sp>
        </p:grpSp>
      </p:grp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1066800" y="1752600"/>
            <a:ext cx="2667000" cy="1066800"/>
            <a:chOff x="672" y="1104"/>
            <a:chExt cx="1680" cy="672"/>
          </a:xfrm>
        </p:grpSpPr>
        <p:sp>
          <p:nvSpPr>
            <p:cNvPr id="20519" name="Line 64"/>
            <p:cNvSpPr>
              <a:spLocks noChangeShapeType="1"/>
            </p:cNvSpPr>
            <p:nvPr/>
          </p:nvSpPr>
          <p:spPr bwMode="auto">
            <a:xfrm>
              <a:off x="2016" y="13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grpSp>
          <p:nvGrpSpPr>
            <p:cNvPr id="5" name="Group 83"/>
            <p:cNvGrpSpPr>
              <a:grpSpLocks/>
            </p:cNvGrpSpPr>
            <p:nvPr/>
          </p:nvGrpSpPr>
          <p:grpSpPr bwMode="auto">
            <a:xfrm>
              <a:off x="963" y="1104"/>
              <a:ext cx="1056" cy="672"/>
              <a:chOff x="963" y="1104"/>
              <a:chExt cx="1056" cy="672"/>
            </a:xfrm>
          </p:grpSpPr>
          <p:sp>
            <p:nvSpPr>
              <p:cNvPr id="20525" name="Rectangle 40"/>
              <p:cNvSpPr>
                <a:spLocks noChangeArrowheads="1"/>
              </p:cNvSpPr>
              <p:nvPr/>
            </p:nvSpPr>
            <p:spPr bwMode="auto">
              <a:xfrm>
                <a:off x="963" y="1200"/>
                <a:ext cx="1056" cy="576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26" name="Line 41"/>
              <p:cNvSpPr>
                <a:spLocks noChangeShapeType="1"/>
              </p:cNvSpPr>
              <p:nvPr/>
            </p:nvSpPr>
            <p:spPr bwMode="auto">
              <a:xfrm flipV="1">
                <a:off x="966" y="1201"/>
                <a:ext cx="1052" cy="571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0527" name="Text Box 42"/>
              <p:cNvSpPr txBox="1">
                <a:spLocks noChangeArrowheads="1"/>
              </p:cNvSpPr>
              <p:nvPr/>
            </p:nvSpPr>
            <p:spPr bwMode="auto">
              <a:xfrm>
                <a:off x="1011" y="1104"/>
                <a:ext cx="24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4000">
                    <a:solidFill>
                      <a:srgbClr val="FF0066"/>
                    </a:solidFill>
                    <a:sym typeface="Symbol" pitchFamily="18" charset="2"/>
                  </a:rPr>
                  <a:t></a:t>
                </a:r>
                <a:endParaRPr lang="fr-FR" sz="4000">
                  <a:solidFill>
                    <a:srgbClr val="FF0066"/>
                  </a:solidFill>
                </a:endParaRPr>
              </a:p>
            </p:txBody>
          </p:sp>
          <p:grpSp>
            <p:nvGrpSpPr>
              <p:cNvPr id="6" name="Group 43"/>
              <p:cNvGrpSpPr>
                <a:grpSpLocks/>
              </p:cNvGrpSpPr>
              <p:nvPr/>
            </p:nvGrpSpPr>
            <p:grpSpPr bwMode="auto">
              <a:xfrm>
                <a:off x="1779" y="1632"/>
                <a:ext cx="160" cy="48"/>
                <a:chOff x="2256" y="1872"/>
                <a:chExt cx="160" cy="48"/>
              </a:xfrm>
            </p:grpSpPr>
            <p:sp>
              <p:nvSpPr>
                <p:cNvPr id="20529" name="Line 44"/>
                <p:cNvSpPr>
                  <a:spLocks noChangeShapeType="1"/>
                </p:cNvSpPr>
                <p:nvPr/>
              </p:nvSpPr>
              <p:spPr bwMode="auto">
                <a:xfrm>
                  <a:off x="2256" y="187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20530" name="Line 45"/>
                <p:cNvSpPr>
                  <a:spLocks noChangeShapeType="1"/>
                </p:cNvSpPr>
                <p:nvPr/>
              </p:nvSpPr>
              <p:spPr bwMode="auto">
                <a:xfrm>
                  <a:off x="2272" y="1920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fr-FR"/>
                </a:p>
              </p:txBody>
            </p:sp>
          </p:grpSp>
        </p:grpSp>
        <p:sp>
          <p:nvSpPr>
            <p:cNvPr id="20521" name="Line 67"/>
            <p:cNvSpPr>
              <a:spLocks noChangeShapeType="1"/>
            </p:cNvSpPr>
            <p:nvPr/>
          </p:nvSpPr>
          <p:spPr bwMode="auto">
            <a:xfrm>
              <a:off x="2016" y="1659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522" name="Line 68"/>
            <p:cNvSpPr>
              <a:spLocks noChangeShapeType="1"/>
            </p:cNvSpPr>
            <p:nvPr/>
          </p:nvSpPr>
          <p:spPr bwMode="auto">
            <a:xfrm>
              <a:off x="672" y="13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523" name="Line 69"/>
            <p:cNvSpPr>
              <a:spLocks noChangeShapeType="1"/>
            </p:cNvSpPr>
            <p:nvPr/>
          </p:nvSpPr>
          <p:spPr bwMode="auto">
            <a:xfrm>
              <a:off x="672" y="14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524" name="Line 70"/>
            <p:cNvSpPr>
              <a:spLocks noChangeShapeType="1"/>
            </p:cNvSpPr>
            <p:nvPr/>
          </p:nvSpPr>
          <p:spPr bwMode="auto">
            <a:xfrm>
              <a:off x="672" y="16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3614738" y="2100263"/>
            <a:ext cx="233362" cy="533400"/>
            <a:chOff x="2277" y="1632"/>
            <a:chExt cx="147" cy="336"/>
          </a:xfrm>
        </p:grpSpPr>
        <p:sp>
          <p:nvSpPr>
            <p:cNvPr id="20513" name="Line 71"/>
            <p:cNvSpPr>
              <a:spLocks noChangeShapeType="1"/>
            </p:cNvSpPr>
            <p:nvPr/>
          </p:nvSpPr>
          <p:spPr bwMode="auto">
            <a:xfrm>
              <a:off x="2352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514" name="Line 72"/>
            <p:cNvSpPr>
              <a:spLocks noChangeShapeType="1"/>
            </p:cNvSpPr>
            <p:nvPr/>
          </p:nvSpPr>
          <p:spPr bwMode="auto">
            <a:xfrm>
              <a:off x="2304" y="1776"/>
              <a:ext cx="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515" name="Line 73"/>
            <p:cNvSpPr>
              <a:spLocks noChangeShapeType="1"/>
            </p:cNvSpPr>
            <p:nvPr/>
          </p:nvSpPr>
          <p:spPr bwMode="auto">
            <a:xfrm>
              <a:off x="2277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516" name="Line 74"/>
            <p:cNvSpPr>
              <a:spLocks noChangeShapeType="1"/>
            </p:cNvSpPr>
            <p:nvPr/>
          </p:nvSpPr>
          <p:spPr bwMode="auto">
            <a:xfrm>
              <a:off x="2352" y="18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517" name="Line 75"/>
            <p:cNvSpPr>
              <a:spLocks noChangeShapeType="1"/>
            </p:cNvSpPr>
            <p:nvPr/>
          </p:nvSpPr>
          <p:spPr bwMode="auto">
            <a:xfrm>
              <a:off x="2424" y="1757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518" name="Line 76"/>
            <p:cNvSpPr>
              <a:spLocks noChangeShapeType="1"/>
            </p:cNvSpPr>
            <p:nvPr/>
          </p:nvSpPr>
          <p:spPr bwMode="auto">
            <a:xfrm>
              <a:off x="2279" y="1756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585806" name="AutoShape 78"/>
          <p:cNvSpPr>
            <a:spLocks noChangeArrowheads="1"/>
          </p:cNvSpPr>
          <p:nvPr/>
        </p:nvSpPr>
        <p:spPr bwMode="auto">
          <a:xfrm>
            <a:off x="533400" y="3471863"/>
            <a:ext cx="1295400" cy="609600"/>
          </a:xfrm>
          <a:prstGeom prst="wedgeRoundRectCallout">
            <a:avLst>
              <a:gd name="adj1" fmla="val 2204"/>
              <a:gd name="adj2" fmla="val -1848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/>
              <a:t>Alimentation triphasée</a:t>
            </a:r>
          </a:p>
        </p:txBody>
      </p:sp>
      <p:sp>
        <p:nvSpPr>
          <p:cNvPr id="585807" name="AutoShape 79"/>
          <p:cNvSpPr>
            <a:spLocks noChangeArrowheads="1"/>
          </p:cNvSpPr>
          <p:nvPr/>
        </p:nvSpPr>
        <p:spPr bwMode="auto">
          <a:xfrm>
            <a:off x="1981200" y="3429000"/>
            <a:ext cx="1295400" cy="381000"/>
          </a:xfrm>
          <a:prstGeom prst="wedgeRoundRectCallout">
            <a:avLst>
              <a:gd name="adj1" fmla="val 2204"/>
              <a:gd name="adj2" fmla="val -200833"/>
              <a:gd name="adj3" fmla="val 16667"/>
            </a:avLst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 b="1">
                <a:solidFill>
                  <a:srgbClr val="FF0066"/>
                </a:solidFill>
              </a:rPr>
              <a:t>Redresseur</a:t>
            </a:r>
          </a:p>
        </p:txBody>
      </p:sp>
      <p:sp>
        <p:nvSpPr>
          <p:cNvPr id="585808" name="AutoShape 80"/>
          <p:cNvSpPr>
            <a:spLocks noChangeArrowheads="1"/>
          </p:cNvSpPr>
          <p:nvPr/>
        </p:nvSpPr>
        <p:spPr bwMode="auto">
          <a:xfrm>
            <a:off x="5486400" y="3429000"/>
            <a:ext cx="1295400" cy="381000"/>
          </a:xfrm>
          <a:prstGeom prst="wedgeRoundRectCallout">
            <a:avLst>
              <a:gd name="adj1" fmla="val -38972"/>
              <a:gd name="adj2" fmla="val -205833"/>
              <a:gd name="adj3" fmla="val 16667"/>
            </a:avLst>
          </a:prstGeom>
          <a:noFill/>
          <a:ln w="9525">
            <a:solidFill>
              <a:srgbClr val="6265E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 b="1">
                <a:solidFill>
                  <a:srgbClr val="6265E8"/>
                </a:solidFill>
              </a:rPr>
              <a:t>Onduleur</a:t>
            </a:r>
          </a:p>
        </p:txBody>
      </p:sp>
      <p:sp>
        <p:nvSpPr>
          <p:cNvPr id="585809" name="AutoShape 81"/>
          <p:cNvSpPr>
            <a:spLocks noChangeArrowheads="1"/>
          </p:cNvSpPr>
          <p:nvPr/>
        </p:nvSpPr>
        <p:spPr bwMode="auto">
          <a:xfrm>
            <a:off x="7543800" y="3505200"/>
            <a:ext cx="1295400" cy="609600"/>
          </a:xfrm>
          <a:prstGeom prst="wedgeRoundRectCallout">
            <a:avLst>
              <a:gd name="adj1" fmla="val -38972"/>
              <a:gd name="adj2" fmla="val -147398"/>
              <a:gd name="adj3" fmla="val 16667"/>
            </a:avLst>
          </a:prstGeom>
          <a:noFill/>
          <a:ln w="9525">
            <a:solidFill>
              <a:srgbClr val="20B04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 b="1">
                <a:solidFill>
                  <a:srgbClr val="20B042"/>
                </a:solidFill>
              </a:rPr>
              <a:t>Moteur asynchrone</a:t>
            </a:r>
          </a:p>
        </p:txBody>
      </p:sp>
      <p:sp>
        <p:nvSpPr>
          <p:cNvPr id="585810" name="AutoShape 82"/>
          <p:cNvSpPr>
            <a:spLocks noChangeArrowheads="1"/>
          </p:cNvSpPr>
          <p:nvPr/>
        </p:nvSpPr>
        <p:spPr bwMode="auto">
          <a:xfrm>
            <a:off x="3657600" y="3276600"/>
            <a:ext cx="1295400" cy="381000"/>
          </a:xfrm>
          <a:prstGeom prst="wedgeRoundRectCallout">
            <a:avLst>
              <a:gd name="adj1" fmla="val -38972"/>
              <a:gd name="adj2" fmla="val -205833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>
                <a:solidFill>
                  <a:schemeClr val="accent2"/>
                </a:solidFill>
              </a:rPr>
              <a:t>Filtrage</a:t>
            </a:r>
          </a:p>
        </p:txBody>
      </p: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3730625" y="1909763"/>
            <a:ext cx="3432175" cy="990600"/>
            <a:chOff x="2350" y="1203"/>
            <a:chExt cx="2162" cy="624"/>
          </a:xfrm>
        </p:grpSpPr>
        <p:grpSp>
          <p:nvGrpSpPr>
            <p:cNvPr id="9" name="Group 84"/>
            <p:cNvGrpSpPr>
              <a:grpSpLocks/>
            </p:cNvGrpSpPr>
            <p:nvPr/>
          </p:nvGrpSpPr>
          <p:grpSpPr bwMode="auto">
            <a:xfrm>
              <a:off x="2736" y="1203"/>
              <a:ext cx="1056" cy="624"/>
              <a:chOff x="2736" y="1203"/>
              <a:chExt cx="1056" cy="624"/>
            </a:xfrm>
          </p:grpSpPr>
          <p:sp>
            <p:nvSpPr>
              <p:cNvPr id="20506" name="Rectangle 51"/>
              <p:cNvSpPr>
                <a:spLocks noChangeArrowheads="1"/>
              </p:cNvSpPr>
              <p:nvPr/>
            </p:nvSpPr>
            <p:spPr bwMode="auto">
              <a:xfrm>
                <a:off x="2736" y="1203"/>
                <a:ext cx="1056" cy="576"/>
              </a:xfrm>
              <a:prstGeom prst="rect">
                <a:avLst/>
              </a:prstGeom>
              <a:noFill/>
              <a:ln w="9525">
                <a:solidFill>
                  <a:srgbClr val="6265E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07" name="Line 52"/>
              <p:cNvSpPr>
                <a:spLocks noChangeShapeType="1"/>
              </p:cNvSpPr>
              <p:nvPr/>
            </p:nvSpPr>
            <p:spPr bwMode="auto">
              <a:xfrm flipV="1">
                <a:off x="2739" y="1204"/>
                <a:ext cx="1052" cy="571"/>
              </a:xfrm>
              <a:prstGeom prst="line">
                <a:avLst/>
              </a:prstGeom>
              <a:noFill/>
              <a:ln w="9525">
                <a:solidFill>
                  <a:srgbClr val="6265E8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0508" name="Text Box 53"/>
              <p:cNvSpPr txBox="1">
                <a:spLocks noChangeArrowheads="1"/>
              </p:cNvSpPr>
              <p:nvPr/>
            </p:nvSpPr>
            <p:spPr bwMode="auto">
              <a:xfrm>
                <a:off x="3456" y="1385"/>
                <a:ext cx="24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4000">
                    <a:solidFill>
                      <a:srgbClr val="6265E8"/>
                    </a:solidFill>
                    <a:sym typeface="Symbol" pitchFamily="18" charset="2"/>
                  </a:rPr>
                  <a:t></a:t>
                </a:r>
                <a:endParaRPr lang="fr-FR" sz="4000">
                  <a:solidFill>
                    <a:srgbClr val="6265E8"/>
                  </a:solidFill>
                </a:endParaRPr>
              </a:p>
            </p:txBody>
          </p:sp>
          <p:grpSp>
            <p:nvGrpSpPr>
              <p:cNvPr id="10" name="Group 54"/>
              <p:cNvGrpSpPr>
                <a:grpSpLocks/>
              </p:cNvGrpSpPr>
              <p:nvPr/>
            </p:nvGrpSpPr>
            <p:grpSpPr bwMode="auto">
              <a:xfrm>
                <a:off x="2832" y="1347"/>
                <a:ext cx="160" cy="48"/>
                <a:chOff x="2256" y="1872"/>
                <a:chExt cx="160" cy="48"/>
              </a:xfrm>
            </p:grpSpPr>
            <p:sp>
              <p:nvSpPr>
                <p:cNvPr id="20511" name="Line 55"/>
                <p:cNvSpPr>
                  <a:spLocks noChangeShapeType="1"/>
                </p:cNvSpPr>
                <p:nvPr/>
              </p:nvSpPr>
              <p:spPr bwMode="auto">
                <a:xfrm>
                  <a:off x="2256" y="187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6265E8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20512" name="Line 56"/>
                <p:cNvSpPr>
                  <a:spLocks noChangeShapeType="1"/>
                </p:cNvSpPr>
                <p:nvPr/>
              </p:nvSpPr>
              <p:spPr bwMode="auto">
                <a:xfrm>
                  <a:off x="2272" y="1920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6265E8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fr-FR"/>
                </a:p>
              </p:txBody>
            </p:sp>
          </p:grpSp>
          <p:sp>
            <p:nvSpPr>
              <p:cNvPr id="20510" name="Line 57"/>
              <p:cNvSpPr>
                <a:spLocks noChangeShapeType="1"/>
              </p:cNvSpPr>
              <p:nvPr/>
            </p:nvSpPr>
            <p:spPr bwMode="auto">
              <a:xfrm flipV="1">
                <a:off x="3522" y="1539"/>
                <a:ext cx="162" cy="197"/>
              </a:xfrm>
              <a:prstGeom prst="line">
                <a:avLst/>
              </a:prstGeom>
              <a:noFill/>
              <a:ln w="9525">
                <a:solidFill>
                  <a:srgbClr val="6265E8"/>
                </a:solidFill>
                <a:miter lim="800000"/>
                <a:headEnd/>
                <a:tailEnd type="stealth" w="sm" len="lg"/>
              </a:ln>
            </p:spPr>
            <p:txBody>
              <a:bodyPr wrap="none"/>
              <a:lstStyle/>
              <a:p>
                <a:endParaRPr lang="fr-FR"/>
              </a:p>
            </p:txBody>
          </p:sp>
        </p:grpSp>
        <p:sp>
          <p:nvSpPr>
            <p:cNvPr id="20501" name="Line 63"/>
            <p:cNvSpPr>
              <a:spLocks noChangeShapeType="1"/>
            </p:cNvSpPr>
            <p:nvPr/>
          </p:nvSpPr>
          <p:spPr bwMode="auto">
            <a:xfrm>
              <a:off x="3789" y="1491"/>
              <a:ext cx="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502" name="Line 65"/>
            <p:cNvSpPr>
              <a:spLocks noChangeShapeType="1"/>
            </p:cNvSpPr>
            <p:nvPr/>
          </p:nvSpPr>
          <p:spPr bwMode="auto">
            <a:xfrm>
              <a:off x="3792" y="1683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503" name="Line 66"/>
            <p:cNvSpPr>
              <a:spLocks noChangeShapeType="1"/>
            </p:cNvSpPr>
            <p:nvPr/>
          </p:nvSpPr>
          <p:spPr bwMode="auto">
            <a:xfrm>
              <a:off x="3792" y="1296"/>
              <a:ext cx="6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504" name="Line 85"/>
            <p:cNvSpPr>
              <a:spLocks noChangeShapeType="1"/>
            </p:cNvSpPr>
            <p:nvPr/>
          </p:nvSpPr>
          <p:spPr bwMode="auto">
            <a:xfrm>
              <a:off x="2352" y="1321"/>
              <a:ext cx="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505" name="Line 86"/>
            <p:cNvSpPr>
              <a:spLocks noChangeShapeType="1"/>
            </p:cNvSpPr>
            <p:nvPr/>
          </p:nvSpPr>
          <p:spPr bwMode="auto">
            <a:xfrm>
              <a:off x="2350" y="1657"/>
              <a:ext cx="3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585817" name="Text Box 89"/>
          <p:cNvSpPr txBox="1">
            <a:spLocks noChangeArrowheads="1"/>
          </p:cNvSpPr>
          <p:nvPr/>
        </p:nvSpPr>
        <p:spPr bwMode="auto">
          <a:xfrm>
            <a:off x="755576" y="6237312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00B050"/>
                </a:solidFill>
              </a:rPr>
              <a:t>Variation </a:t>
            </a:r>
            <a:r>
              <a:rPr lang="fr-FR" b="1" dirty="0">
                <a:solidFill>
                  <a:srgbClr val="00B050"/>
                </a:solidFill>
              </a:rPr>
              <a:t>de vitesse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5436096" y="4365104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INCONVENIENTS:</a:t>
            </a:r>
          </a:p>
        </p:txBody>
      </p:sp>
      <p:sp>
        <p:nvSpPr>
          <p:cNvPr id="55" name="Text Box 96"/>
          <p:cNvSpPr txBox="1">
            <a:spLocks noChangeArrowheads="1"/>
          </p:cNvSpPr>
          <p:nvPr/>
        </p:nvSpPr>
        <p:spPr bwMode="auto">
          <a:xfrm>
            <a:off x="5364088" y="4869160"/>
            <a:ext cx="186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5032B"/>
                </a:solidFill>
              </a:rPr>
              <a:t> LE COUT</a:t>
            </a:r>
          </a:p>
        </p:txBody>
      </p:sp>
      <p:sp>
        <p:nvSpPr>
          <p:cNvPr id="56" name="Text Box 97"/>
          <p:cNvSpPr txBox="1">
            <a:spLocks noChangeArrowheads="1"/>
          </p:cNvSpPr>
          <p:nvPr/>
        </p:nvSpPr>
        <p:spPr bwMode="auto">
          <a:xfrm>
            <a:off x="5364088" y="5373216"/>
            <a:ext cx="31706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5032B"/>
                </a:solidFill>
              </a:rPr>
              <a:t> PERTURBATION RESEAU (HARMONIQUES)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5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5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5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5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5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5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5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5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5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5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2" grpId="0" autoUpdateAnimBg="0"/>
      <p:bldP spid="585733" grpId="0" autoUpdateAnimBg="0"/>
      <p:bldP spid="585734" grpId="0" autoUpdateAnimBg="0"/>
      <p:bldP spid="585735" grpId="0" autoUpdateAnimBg="0"/>
      <p:bldP spid="585806" grpId="0" animBg="1" autoUpdateAnimBg="0"/>
      <p:bldP spid="585807" grpId="0" animBg="1" autoUpdateAnimBg="0"/>
      <p:bldP spid="585808" grpId="0" animBg="1" autoUpdateAnimBg="0"/>
      <p:bldP spid="585809" grpId="0" animBg="1" autoUpdateAnimBg="0"/>
      <p:bldP spid="585810" grpId="0" animBg="1" autoUpdateAnimBg="0"/>
      <p:bldP spid="585817" grpId="0" autoUpdateAnimBg="0"/>
      <p:bldP spid="54" grpId="0" autoUpdateAnimBg="0"/>
      <p:bldP spid="55" grpId="0" autoUpdateAnimBg="0"/>
      <p:bldP spid="5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915400" cy="711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b="1" smtClean="0"/>
              <a:t>Les Variateurs de vitesse</a:t>
            </a:r>
          </a:p>
        </p:txBody>
      </p:sp>
      <p:graphicFrame>
        <p:nvGraphicFramePr>
          <p:cNvPr id="586805" name="Object 53"/>
          <p:cNvGraphicFramePr>
            <a:graphicFrameLocks noChangeAspect="1"/>
          </p:cNvGraphicFramePr>
          <p:nvPr/>
        </p:nvGraphicFramePr>
        <p:xfrm>
          <a:off x="1350963" y="1716088"/>
          <a:ext cx="950912" cy="889000"/>
        </p:xfrm>
        <a:graphic>
          <a:graphicData uri="http://schemas.openxmlformats.org/presentationml/2006/ole">
            <p:oleObj spid="_x0000_s1026" name="Photo Editor Photo" r:id="rId3" imgW="2095793" imgH="1619476" progId="">
              <p:embed/>
            </p:oleObj>
          </a:graphicData>
        </a:graphic>
      </p:graphicFrame>
      <p:sp>
        <p:nvSpPr>
          <p:cNvPr id="586806" name="AutoShape 54"/>
          <p:cNvSpPr>
            <a:spLocks noChangeArrowheads="1"/>
          </p:cNvSpPr>
          <p:nvPr/>
        </p:nvSpPr>
        <p:spPr bwMode="auto">
          <a:xfrm>
            <a:off x="1065213" y="1830388"/>
            <a:ext cx="381000" cy="287337"/>
          </a:xfrm>
          <a:prstGeom prst="curvedDownArrow">
            <a:avLst>
              <a:gd name="adj1" fmla="val 26519"/>
              <a:gd name="adj2" fmla="val 530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6807" name="AutoShape 55"/>
          <p:cNvSpPr>
            <a:spLocks noChangeArrowheads="1"/>
          </p:cNvSpPr>
          <p:nvPr/>
        </p:nvSpPr>
        <p:spPr bwMode="auto">
          <a:xfrm flipV="1">
            <a:off x="1089025" y="2347913"/>
            <a:ext cx="381000" cy="287337"/>
          </a:xfrm>
          <a:prstGeom prst="curvedDownArrow">
            <a:avLst>
              <a:gd name="adj1" fmla="val 26519"/>
              <a:gd name="adj2" fmla="val 53039"/>
              <a:gd name="adj3" fmla="val 3333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586808" name="Object 56"/>
          <p:cNvGraphicFramePr>
            <a:graphicFrameLocks noChangeAspect="1"/>
          </p:cNvGraphicFramePr>
          <p:nvPr/>
        </p:nvGraphicFramePr>
        <p:xfrm>
          <a:off x="3108325" y="1716088"/>
          <a:ext cx="950913" cy="889000"/>
        </p:xfrm>
        <a:graphic>
          <a:graphicData uri="http://schemas.openxmlformats.org/presentationml/2006/ole">
            <p:oleObj spid="_x0000_s1027" name="Photo Editor Photo" r:id="rId4" imgW="2095793" imgH="1619476" progId="">
              <p:embed/>
            </p:oleObj>
          </a:graphicData>
        </a:graphic>
      </p:graphicFrame>
      <p:sp>
        <p:nvSpPr>
          <p:cNvPr id="586809" name="AutoShape 57"/>
          <p:cNvSpPr>
            <a:spLocks noChangeArrowheads="1"/>
          </p:cNvSpPr>
          <p:nvPr/>
        </p:nvSpPr>
        <p:spPr bwMode="auto">
          <a:xfrm>
            <a:off x="2824163" y="1830388"/>
            <a:ext cx="379412" cy="287337"/>
          </a:xfrm>
          <a:prstGeom prst="curvedDownArrow">
            <a:avLst>
              <a:gd name="adj1" fmla="val 26409"/>
              <a:gd name="adj2" fmla="val 528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6810" name="AutoShape 58"/>
          <p:cNvSpPr>
            <a:spLocks noChangeArrowheads="1"/>
          </p:cNvSpPr>
          <p:nvPr/>
        </p:nvSpPr>
        <p:spPr bwMode="auto">
          <a:xfrm>
            <a:off x="2633663" y="1830388"/>
            <a:ext cx="381000" cy="287337"/>
          </a:xfrm>
          <a:prstGeom prst="curvedDownArrow">
            <a:avLst>
              <a:gd name="adj1" fmla="val 26519"/>
              <a:gd name="adj2" fmla="val 53039"/>
              <a:gd name="adj3" fmla="val 3333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586811" name="Object 59"/>
          <p:cNvGraphicFramePr>
            <a:graphicFrameLocks noChangeAspect="1"/>
          </p:cNvGraphicFramePr>
          <p:nvPr/>
        </p:nvGraphicFramePr>
        <p:xfrm>
          <a:off x="1350963" y="3268663"/>
          <a:ext cx="950912" cy="887412"/>
        </p:xfrm>
        <a:graphic>
          <a:graphicData uri="http://schemas.openxmlformats.org/presentationml/2006/ole">
            <p:oleObj spid="_x0000_s1028" name="Photo Editor Photo" r:id="rId5" imgW="2095793" imgH="1619476" progId="">
              <p:embed/>
            </p:oleObj>
          </a:graphicData>
        </a:graphic>
      </p:graphicFrame>
      <p:sp>
        <p:nvSpPr>
          <p:cNvPr id="586812" name="AutoShape 60"/>
          <p:cNvSpPr>
            <a:spLocks noChangeArrowheads="1"/>
          </p:cNvSpPr>
          <p:nvPr/>
        </p:nvSpPr>
        <p:spPr bwMode="auto">
          <a:xfrm flipV="1">
            <a:off x="1065213" y="3843338"/>
            <a:ext cx="381000" cy="287337"/>
          </a:xfrm>
          <a:prstGeom prst="curvedDownArrow">
            <a:avLst>
              <a:gd name="adj1" fmla="val 26519"/>
              <a:gd name="adj2" fmla="val 530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6813" name="AutoShape 61"/>
          <p:cNvSpPr>
            <a:spLocks noChangeArrowheads="1"/>
          </p:cNvSpPr>
          <p:nvPr/>
        </p:nvSpPr>
        <p:spPr bwMode="auto">
          <a:xfrm flipV="1">
            <a:off x="876300" y="3843338"/>
            <a:ext cx="379413" cy="287337"/>
          </a:xfrm>
          <a:prstGeom prst="curvedDownArrow">
            <a:avLst>
              <a:gd name="adj1" fmla="val 26409"/>
              <a:gd name="adj2" fmla="val 52818"/>
              <a:gd name="adj3" fmla="val 3333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586814" name="Object 62"/>
          <p:cNvGraphicFramePr>
            <a:graphicFrameLocks noChangeAspect="1"/>
          </p:cNvGraphicFramePr>
          <p:nvPr/>
        </p:nvGraphicFramePr>
        <p:xfrm>
          <a:off x="3060700" y="3209925"/>
          <a:ext cx="950913" cy="889000"/>
        </p:xfrm>
        <a:graphic>
          <a:graphicData uri="http://schemas.openxmlformats.org/presentationml/2006/ole">
            <p:oleObj spid="_x0000_s1029" name="Photo Editor Photo" r:id="rId6" imgW="2095793" imgH="1619476" progId="">
              <p:embed/>
            </p:oleObj>
          </a:graphicData>
        </a:graphic>
      </p:graphicFrame>
      <p:sp>
        <p:nvSpPr>
          <p:cNvPr id="586815" name="AutoShape 63"/>
          <p:cNvSpPr>
            <a:spLocks noChangeArrowheads="1"/>
          </p:cNvSpPr>
          <p:nvPr/>
        </p:nvSpPr>
        <p:spPr bwMode="auto">
          <a:xfrm>
            <a:off x="2776538" y="3325813"/>
            <a:ext cx="379412" cy="287337"/>
          </a:xfrm>
          <a:prstGeom prst="curvedDownArrow">
            <a:avLst>
              <a:gd name="adj1" fmla="val 26409"/>
              <a:gd name="adj2" fmla="val 52818"/>
              <a:gd name="adj3" fmla="val 3333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6816" name="AutoShape 64"/>
          <p:cNvSpPr>
            <a:spLocks noChangeArrowheads="1"/>
          </p:cNvSpPr>
          <p:nvPr/>
        </p:nvSpPr>
        <p:spPr bwMode="auto">
          <a:xfrm flipV="1">
            <a:off x="2800350" y="3843338"/>
            <a:ext cx="379413" cy="287337"/>
          </a:xfrm>
          <a:prstGeom prst="curvedDownArrow">
            <a:avLst>
              <a:gd name="adj1" fmla="val 26409"/>
              <a:gd name="adj2" fmla="val 528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685800" y="1225550"/>
            <a:ext cx="4572000" cy="3536950"/>
            <a:chOff x="432" y="940"/>
            <a:chExt cx="2880" cy="2228"/>
          </a:xfrm>
        </p:grpSpPr>
        <p:sp>
          <p:nvSpPr>
            <p:cNvPr id="2092" name="Line 65"/>
            <p:cNvSpPr>
              <a:spLocks noChangeShapeType="1"/>
            </p:cNvSpPr>
            <p:nvPr/>
          </p:nvSpPr>
          <p:spPr bwMode="auto">
            <a:xfrm>
              <a:off x="432" y="2045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stealth" w="lg" len="lg"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93" name="Line 66"/>
            <p:cNvSpPr>
              <a:spLocks noChangeShapeType="1"/>
            </p:cNvSpPr>
            <p:nvPr/>
          </p:nvSpPr>
          <p:spPr bwMode="auto">
            <a:xfrm flipV="1">
              <a:off x="1569" y="110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stealth" w="lg" len="lg"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94" name="Text Box 68"/>
            <p:cNvSpPr txBox="1">
              <a:spLocks noChangeArrowheads="1"/>
            </p:cNvSpPr>
            <p:nvPr/>
          </p:nvSpPr>
          <p:spPr bwMode="auto">
            <a:xfrm>
              <a:off x="2390" y="1804"/>
              <a:ext cx="9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>
                  <a:solidFill>
                    <a:schemeClr val="accent2"/>
                  </a:solidFill>
                </a:rPr>
                <a:t>Couple (C)</a:t>
              </a:r>
            </a:p>
          </p:txBody>
        </p:sp>
        <p:sp>
          <p:nvSpPr>
            <p:cNvPr id="2095" name="Text Box 69"/>
            <p:cNvSpPr txBox="1">
              <a:spLocks noChangeArrowheads="1"/>
            </p:cNvSpPr>
            <p:nvPr/>
          </p:nvSpPr>
          <p:spPr bwMode="auto">
            <a:xfrm>
              <a:off x="1190" y="940"/>
              <a:ext cx="9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>
                  <a:solidFill>
                    <a:srgbClr val="1AB4E4"/>
                  </a:solidFill>
                </a:rPr>
                <a:t>Vitesse (n)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2590800" y="2628900"/>
            <a:ext cx="304800" cy="304800"/>
            <a:chOff x="1719" y="1803"/>
            <a:chExt cx="192" cy="192"/>
          </a:xfrm>
        </p:grpSpPr>
        <p:sp>
          <p:nvSpPr>
            <p:cNvPr id="2090" name="Oval 70"/>
            <p:cNvSpPr>
              <a:spLocks noChangeArrowheads="1"/>
            </p:cNvSpPr>
            <p:nvPr/>
          </p:nvSpPr>
          <p:spPr bwMode="auto">
            <a:xfrm>
              <a:off x="1728" y="18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1" name="Text Box 71"/>
            <p:cNvSpPr txBox="1">
              <a:spLocks noChangeArrowheads="1"/>
            </p:cNvSpPr>
            <p:nvPr/>
          </p:nvSpPr>
          <p:spPr bwMode="auto">
            <a:xfrm>
              <a:off x="1719" y="180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/>
                <a:t>1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2133600" y="2628900"/>
            <a:ext cx="304800" cy="304800"/>
            <a:chOff x="1344" y="1824"/>
            <a:chExt cx="192" cy="192"/>
          </a:xfrm>
        </p:grpSpPr>
        <p:sp>
          <p:nvSpPr>
            <p:cNvPr id="2088" name="Oval 74"/>
            <p:cNvSpPr>
              <a:spLocks noChangeArrowheads="1"/>
            </p:cNvSpPr>
            <p:nvPr/>
          </p:nvSpPr>
          <p:spPr bwMode="auto">
            <a:xfrm>
              <a:off x="1353" y="1845"/>
              <a:ext cx="144" cy="144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9" name="Text Box 75"/>
            <p:cNvSpPr txBox="1">
              <a:spLocks noChangeArrowheads="1"/>
            </p:cNvSpPr>
            <p:nvPr/>
          </p:nvSpPr>
          <p:spPr bwMode="auto">
            <a:xfrm>
              <a:off x="1344" y="182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/>
                <a:t>2</a:t>
              </a:r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2128838" y="3043238"/>
            <a:ext cx="304800" cy="304800"/>
            <a:chOff x="1719" y="1803"/>
            <a:chExt cx="192" cy="192"/>
          </a:xfrm>
        </p:grpSpPr>
        <p:sp>
          <p:nvSpPr>
            <p:cNvPr id="2086" name="Oval 77"/>
            <p:cNvSpPr>
              <a:spLocks noChangeArrowheads="1"/>
            </p:cNvSpPr>
            <p:nvPr/>
          </p:nvSpPr>
          <p:spPr bwMode="auto">
            <a:xfrm>
              <a:off x="1728" y="18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7" name="Text Box 78"/>
            <p:cNvSpPr txBox="1">
              <a:spLocks noChangeArrowheads="1"/>
            </p:cNvSpPr>
            <p:nvPr/>
          </p:nvSpPr>
          <p:spPr bwMode="auto">
            <a:xfrm>
              <a:off x="1719" y="180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/>
                <a:t>3</a:t>
              </a:r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2590800" y="3048000"/>
            <a:ext cx="304800" cy="304800"/>
            <a:chOff x="1632" y="2088"/>
            <a:chExt cx="192" cy="192"/>
          </a:xfrm>
        </p:grpSpPr>
        <p:sp>
          <p:nvSpPr>
            <p:cNvPr id="2084" name="Oval 80"/>
            <p:cNvSpPr>
              <a:spLocks noChangeArrowheads="1"/>
            </p:cNvSpPr>
            <p:nvPr/>
          </p:nvSpPr>
          <p:spPr bwMode="auto">
            <a:xfrm>
              <a:off x="1641" y="2109"/>
              <a:ext cx="144" cy="144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5" name="Text Box 81"/>
            <p:cNvSpPr txBox="1">
              <a:spLocks noChangeArrowheads="1"/>
            </p:cNvSpPr>
            <p:nvPr/>
          </p:nvSpPr>
          <p:spPr bwMode="auto">
            <a:xfrm>
              <a:off x="1632" y="208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/>
                <a:t>4</a:t>
              </a:r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4953000" y="1219200"/>
            <a:ext cx="4572000" cy="3536950"/>
            <a:chOff x="432" y="940"/>
            <a:chExt cx="2880" cy="2228"/>
          </a:xfrm>
        </p:grpSpPr>
        <p:sp>
          <p:nvSpPr>
            <p:cNvPr id="2080" name="Line 86"/>
            <p:cNvSpPr>
              <a:spLocks noChangeShapeType="1"/>
            </p:cNvSpPr>
            <p:nvPr/>
          </p:nvSpPr>
          <p:spPr bwMode="auto">
            <a:xfrm>
              <a:off x="432" y="2045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stealth" w="lg" len="lg"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81" name="Line 87"/>
            <p:cNvSpPr>
              <a:spLocks noChangeShapeType="1"/>
            </p:cNvSpPr>
            <p:nvPr/>
          </p:nvSpPr>
          <p:spPr bwMode="auto">
            <a:xfrm flipV="1">
              <a:off x="1569" y="110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stealth" w="lg" len="lg"/>
            </a:ln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082" name="Text Box 88"/>
            <p:cNvSpPr txBox="1">
              <a:spLocks noChangeArrowheads="1"/>
            </p:cNvSpPr>
            <p:nvPr/>
          </p:nvSpPr>
          <p:spPr bwMode="auto">
            <a:xfrm>
              <a:off x="2390" y="1804"/>
              <a:ext cx="9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>
                  <a:solidFill>
                    <a:schemeClr val="accent2"/>
                  </a:solidFill>
                </a:rPr>
                <a:t>Couple (C)</a:t>
              </a:r>
            </a:p>
          </p:txBody>
        </p:sp>
        <p:sp>
          <p:nvSpPr>
            <p:cNvPr id="2083" name="Text Box 89"/>
            <p:cNvSpPr txBox="1">
              <a:spLocks noChangeArrowheads="1"/>
            </p:cNvSpPr>
            <p:nvPr/>
          </p:nvSpPr>
          <p:spPr bwMode="auto">
            <a:xfrm>
              <a:off x="1190" y="940"/>
              <a:ext cx="9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>
                  <a:solidFill>
                    <a:srgbClr val="1AB4E4"/>
                  </a:solidFill>
                </a:rPr>
                <a:t>Vitesse (n)</a:t>
              </a:r>
            </a:p>
          </p:txBody>
        </p:sp>
      </p:grpSp>
      <p:pic>
        <p:nvPicPr>
          <p:cNvPr id="586842" name="Picture 90"/>
          <p:cNvPicPr>
            <a:picLocks noChangeAspect="1" noChangeArrowheads="1"/>
          </p:cNvPicPr>
          <p:nvPr/>
        </p:nvPicPr>
        <p:blipFill>
          <a:blip r:embed="rId7" cstate="print"/>
          <a:srcRect l="4030"/>
          <a:stretch>
            <a:fillRect/>
          </a:stretch>
        </p:blipFill>
        <p:spPr bwMode="auto">
          <a:xfrm>
            <a:off x="6934200" y="1466850"/>
            <a:ext cx="152082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843" name="AutoShape 91"/>
          <p:cNvSpPr>
            <a:spLocks noChangeArrowheads="1"/>
          </p:cNvSpPr>
          <p:nvPr/>
        </p:nvSpPr>
        <p:spPr bwMode="auto">
          <a:xfrm>
            <a:off x="7010400" y="1638300"/>
            <a:ext cx="685800" cy="304800"/>
          </a:xfrm>
          <a:prstGeom prst="wedgeRectCallout">
            <a:avLst>
              <a:gd name="adj1" fmla="val 7870"/>
              <a:gd name="adj2" fmla="val 1197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000"/>
              <a:t>Charge</a:t>
            </a:r>
          </a:p>
        </p:txBody>
      </p:sp>
      <p:sp>
        <p:nvSpPr>
          <p:cNvPr id="586844" name="AutoShape 92"/>
          <p:cNvSpPr>
            <a:spLocks noChangeArrowheads="1"/>
          </p:cNvSpPr>
          <p:nvPr/>
        </p:nvSpPr>
        <p:spPr bwMode="auto">
          <a:xfrm>
            <a:off x="8382000" y="1790700"/>
            <a:ext cx="609600" cy="304800"/>
          </a:xfrm>
          <a:prstGeom prst="wedgeRectCallout">
            <a:avLst>
              <a:gd name="adj1" fmla="val -59116"/>
              <a:gd name="adj2" fmla="val 86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000"/>
              <a:t>Moteur</a:t>
            </a:r>
          </a:p>
        </p:txBody>
      </p:sp>
      <p:pic>
        <p:nvPicPr>
          <p:cNvPr id="586845" name="Picture 93"/>
          <p:cNvPicPr>
            <a:picLocks noChangeAspect="1" noChangeArrowheads="1"/>
          </p:cNvPicPr>
          <p:nvPr/>
        </p:nvPicPr>
        <p:blipFill>
          <a:blip r:embed="rId8" cstate="print"/>
          <a:srcRect t="10004" r="4144"/>
          <a:stretch>
            <a:fillRect/>
          </a:stretch>
        </p:blipFill>
        <p:spPr bwMode="auto">
          <a:xfrm>
            <a:off x="5257800" y="3086100"/>
            <a:ext cx="148113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846" name="Picture 9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1644650"/>
            <a:ext cx="14287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847" name="Picture 95"/>
          <p:cNvPicPr>
            <a:picLocks noChangeAspect="1" noChangeArrowheads="1"/>
          </p:cNvPicPr>
          <p:nvPr/>
        </p:nvPicPr>
        <p:blipFill>
          <a:blip r:embed="rId10" cstate="print"/>
          <a:srcRect l="4144" t="10371"/>
          <a:stretch>
            <a:fillRect/>
          </a:stretch>
        </p:blipFill>
        <p:spPr bwMode="auto">
          <a:xfrm>
            <a:off x="7086600" y="3162300"/>
            <a:ext cx="1371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848" name="Text Box 96"/>
          <p:cNvSpPr txBox="1">
            <a:spLocks noChangeArrowheads="1"/>
          </p:cNvSpPr>
          <p:nvPr/>
        </p:nvSpPr>
        <p:spPr bwMode="auto">
          <a:xfrm>
            <a:off x="838200" y="48387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1AB4E4"/>
                </a:solidFill>
              </a:rPr>
              <a:t>Les quadrants 1 et 3:</a:t>
            </a:r>
          </a:p>
        </p:txBody>
      </p:sp>
      <p:sp>
        <p:nvSpPr>
          <p:cNvPr id="586849" name="Text Box 97"/>
          <p:cNvSpPr txBox="1">
            <a:spLocks noChangeArrowheads="1"/>
          </p:cNvSpPr>
          <p:nvPr/>
        </p:nvSpPr>
        <p:spPr bwMode="auto">
          <a:xfrm>
            <a:off x="3505200" y="46482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1AB4E4"/>
                </a:solidFill>
              </a:rPr>
              <a:t>Marche en moteur. La machine tournante fournit une puissance mécanique</a:t>
            </a:r>
          </a:p>
        </p:txBody>
      </p:sp>
      <p:sp>
        <p:nvSpPr>
          <p:cNvPr id="586850" name="Text Box 98"/>
          <p:cNvSpPr txBox="1">
            <a:spLocks noChangeArrowheads="1"/>
          </p:cNvSpPr>
          <p:nvPr/>
        </p:nvSpPr>
        <p:spPr bwMode="auto">
          <a:xfrm>
            <a:off x="838200" y="5715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66"/>
                </a:solidFill>
              </a:rPr>
              <a:t>Les quadrants 2 et 4:</a:t>
            </a:r>
          </a:p>
        </p:txBody>
      </p:sp>
      <p:sp>
        <p:nvSpPr>
          <p:cNvPr id="586851" name="Text Box 99"/>
          <p:cNvSpPr txBox="1">
            <a:spLocks noChangeArrowheads="1"/>
          </p:cNvSpPr>
          <p:nvPr/>
        </p:nvSpPr>
        <p:spPr bwMode="auto">
          <a:xfrm>
            <a:off x="3505200" y="5334000"/>
            <a:ext cx="563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66"/>
                </a:solidFill>
              </a:rPr>
              <a:t>Marche en freinage. La machine tournante absorbe une puissance mécanique, le moteur devient</a:t>
            </a:r>
          </a:p>
        </p:txBody>
      </p:sp>
      <p:sp>
        <p:nvSpPr>
          <p:cNvPr id="586852" name="Text Box 100"/>
          <p:cNvSpPr txBox="1">
            <a:spLocks noChangeArrowheads="1"/>
          </p:cNvSpPr>
          <p:nvPr/>
        </p:nvSpPr>
        <p:spPr bwMode="auto">
          <a:xfrm>
            <a:off x="4533900" y="607695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>
                <a:solidFill>
                  <a:srgbClr val="FF0066"/>
                </a:solidFill>
              </a:rPr>
              <a:t>GENERATEUR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6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6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6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6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6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6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8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8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6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6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58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58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6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6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6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6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6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6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6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6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8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8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806" grpId="0" animBg="1"/>
      <p:bldP spid="586807" grpId="0" animBg="1"/>
      <p:bldP spid="586809" grpId="0" animBg="1"/>
      <p:bldP spid="586810" grpId="0" animBg="1"/>
      <p:bldP spid="586812" grpId="0" animBg="1"/>
      <p:bldP spid="586813" grpId="0" animBg="1"/>
      <p:bldP spid="586815" grpId="0" animBg="1"/>
      <p:bldP spid="586816" grpId="0" animBg="1"/>
      <p:bldP spid="586843" grpId="0" animBg="1" autoUpdateAnimBg="0"/>
      <p:bldP spid="586844" grpId="0" animBg="1" autoUpdateAnimBg="0"/>
      <p:bldP spid="586848" grpId="0" autoUpdateAnimBg="0"/>
      <p:bldP spid="586849" grpId="0" autoUpdateAnimBg="0"/>
      <p:bldP spid="586850" grpId="0" autoUpdateAnimBg="0"/>
      <p:bldP spid="586851" grpId="0" autoUpdateAnimBg="0"/>
      <p:bldP spid="58685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6110"/>
            <a:ext cx="4752528" cy="672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416824" cy="74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188640"/>
            <a:ext cx="6408713" cy="64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832648" cy="792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082" y="476672"/>
            <a:ext cx="8202366" cy="5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équence-1-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0073"/>
            <a:ext cx="8712968" cy="616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037"/>
            <a:ext cx="8549792" cy="605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3020"/>
            <a:ext cx="8280920" cy="586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619672" y="2420888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Moteur</a:t>
                      </a:r>
                    </a:p>
                    <a:p>
                      <a:pPr algn="ctr"/>
                      <a:r>
                        <a:rPr lang="fr-FR" dirty="0" smtClean="0"/>
                        <a:t>127/230V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Moteur</a:t>
                      </a:r>
                    </a:p>
                    <a:p>
                      <a:pPr algn="ctr"/>
                      <a:r>
                        <a:rPr lang="fr-FR" dirty="0" smtClean="0"/>
                        <a:t>230/400V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Moteur</a:t>
                      </a:r>
                    </a:p>
                    <a:p>
                      <a:pPr algn="ctr"/>
                      <a:r>
                        <a:rPr lang="fr-FR" dirty="0" smtClean="0"/>
                        <a:t>400/660V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Tri 230V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Tri 400V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619672" y="2420888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Moteur</a:t>
                      </a:r>
                    </a:p>
                    <a:p>
                      <a:pPr algn="ctr"/>
                      <a:r>
                        <a:rPr lang="fr-FR" dirty="0" smtClean="0"/>
                        <a:t>127/230V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Moteur</a:t>
                      </a:r>
                    </a:p>
                    <a:p>
                      <a:pPr algn="ctr"/>
                      <a:r>
                        <a:rPr lang="fr-FR" dirty="0" smtClean="0"/>
                        <a:t>230/400V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Moteur</a:t>
                      </a:r>
                    </a:p>
                    <a:p>
                      <a:pPr algn="ctr"/>
                      <a:r>
                        <a:rPr lang="fr-FR" dirty="0" smtClean="0"/>
                        <a:t>400/660V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Tri 230V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ETOILE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TRIANGLE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-----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Tri 400V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-----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ETOILE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TRIANGLE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619672" y="40466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REMPLIR LE TABLEAU SUIVANT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1055"/>
            <a:ext cx="8424936" cy="596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774</Words>
  <Application>Microsoft Office PowerPoint</Application>
  <PresentationFormat>Affichage à l'écran (4:3)</PresentationFormat>
  <Paragraphs>145</Paragraphs>
  <Slides>28</Slides>
  <Notes>0</Notes>
  <HiddenSlides>0</HiddenSlides>
  <MMClips>2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Photo Editor Photo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Le variateur de fréquence</vt:lpstr>
      <vt:lpstr>Les Variateurs de vitesse</vt:lpstr>
      <vt:lpstr>Les Variateurs de vitesse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Précision T5400</dc:creator>
  <cp:lastModifiedBy>Précision T5400</cp:lastModifiedBy>
  <cp:revision>40</cp:revision>
  <dcterms:created xsi:type="dcterms:W3CDTF">2016-11-22T20:49:10Z</dcterms:created>
  <dcterms:modified xsi:type="dcterms:W3CDTF">2016-11-25T16:37:24Z</dcterms:modified>
</cp:coreProperties>
</file>